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5768" autoAdjust="0"/>
  </p:normalViewPr>
  <p:slideViewPr>
    <p:cSldViewPr snapToGrid="0">
      <p:cViewPr varScale="1">
        <p:scale>
          <a:sx n="95" d="100"/>
          <a:sy n="95" d="100"/>
        </p:scale>
        <p:origin x="444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05/12/2022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9.jpg"/><Relationship Id="rId4" Type="http://schemas.openxmlformats.org/officeDocument/2006/relationships/tags" Target="../tags/tag65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1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3.jpg"/><Relationship Id="rId4" Type="http://schemas.openxmlformats.org/officeDocument/2006/relationships/tags" Target="../tags/tag7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5.jpg"/><Relationship Id="rId5" Type="http://schemas.openxmlformats.org/officeDocument/2006/relationships/tags" Target="../tags/tag15.xml"/><Relationship Id="rId10" Type="http://schemas.openxmlformats.org/officeDocument/2006/relationships/image" Target="../media/image4.jp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10" Type="http://schemas.openxmlformats.org/officeDocument/2006/relationships/image" Target="../media/image6.jpg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8.jpg"/><Relationship Id="rId5" Type="http://schemas.openxmlformats.org/officeDocument/2006/relationships/tags" Target="../tags/tag31.xml"/><Relationship Id="rId10" Type="http://schemas.openxmlformats.org/officeDocument/2006/relationships/image" Target="../media/image7.jpg"/><Relationship Id="rId4" Type="http://schemas.openxmlformats.org/officeDocument/2006/relationships/tags" Target="../tags/tag30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2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1.jp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5.jp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4.jpg"/><Relationship Id="rId5" Type="http://schemas.openxmlformats.org/officeDocument/2006/relationships/tags" Target="../tags/tag52.xml"/><Relationship Id="rId10" Type="http://schemas.openxmlformats.org/officeDocument/2006/relationships/image" Target="../media/image13.jp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Concernant le CSS, il n’y a pas grand chose qui ne passe pas la validation, les changements sont rapides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fournit beaucoup d’informations concernant l’activité sur le site, le pourcentage de visite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4098E8-4537-460A-BB60-E2132D90E3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9" y="2778366"/>
            <a:ext cx="6847539" cy="406479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37841" y="510736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13993" y="1085222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Ajouter les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« style.css »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différer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5265" y="3398856"/>
            <a:ext cx="52050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« gmaps.js »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Utiliser les versions </a:t>
            </a:r>
            <a:r>
              <a:rPr lang="fr-FR" sz="1600" b="1" dirty="0"/>
              <a:t>CDN</a:t>
            </a:r>
            <a:r>
              <a:rPr lang="fr-FR" sz="1600" dirty="0"/>
              <a:t> de </a:t>
            </a:r>
            <a:r>
              <a:rPr lang="fr-FR" sz="1600" b="1" dirty="0"/>
              <a:t>Jquery.js </a:t>
            </a:r>
            <a:r>
              <a:rPr lang="fr-FR" sz="1600" dirty="0"/>
              <a:t>et </a:t>
            </a:r>
            <a:r>
              <a:rPr lang="fr-FR" sz="1600" b="1" dirty="0"/>
              <a:t>Bootstrap.js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</a:t>
            </a:r>
            <a:r>
              <a:rPr lang="fr-FR" sz="1600" b="1" dirty="0"/>
              <a:t>Google Analytics 4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ce nom est mieux référencé par les moteurs de recherche.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terme, d’avoir un impact négatif.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398639 w 6544826"/>
              <a:gd name="connsiteY1" fmla="*/ 0 h 646331"/>
              <a:gd name="connsiteX2" fmla="*/ 862727 w 6544826"/>
              <a:gd name="connsiteY2" fmla="*/ 0 h 646331"/>
              <a:gd name="connsiteX3" fmla="*/ 1523160 w 6544826"/>
              <a:gd name="connsiteY3" fmla="*/ 0 h 646331"/>
              <a:gd name="connsiteX4" fmla="*/ 1921799 w 6544826"/>
              <a:gd name="connsiteY4" fmla="*/ 0 h 646331"/>
              <a:gd name="connsiteX5" fmla="*/ 2516783 w 6544826"/>
              <a:gd name="connsiteY5" fmla="*/ 0 h 646331"/>
              <a:gd name="connsiteX6" fmla="*/ 3242664 w 6544826"/>
              <a:gd name="connsiteY6" fmla="*/ 0 h 646331"/>
              <a:gd name="connsiteX7" fmla="*/ 3837648 w 6544826"/>
              <a:gd name="connsiteY7" fmla="*/ 0 h 646331"/>
              <a:gd name="connsiteX8" fmla="*/ 4301736 w 6544826"/>
              <a:gd name="connsiteY8" fmla="*/ 0 h 646331"/>
              <a:gd name="connsiteX9" fmla="*/ 4700375 w 6544826"/>
              <a:gd name="connsiteY9" fmla="*/ 0 h 646331"/>
              <a:gd name="connsiteX10" fmla="*/ 5360807 w 6544826"/>
              <a:gd name="connsiteY10" fmla="*/ 0 h 646331"/>
              <a:gd name="connsiteX11" fmla="*/ 5890343 w 6544826"/>
              <a:gd name="connsiteY11" fmla="*/ 0 h 646331"/>
              <a:gd name="connsiteX12" fmla="*/ 6544826 w 6544826"/>
              <a:gd name="connsiteY12" fmla="*/ 0 h 646331"/>
              <a:gd name="connsiteX13" fmla="*/ 6544826 w 6544826"/>
              <a:gd name="connsiteY13" fmla="*/ 316702 h 646331"/>
              <a:gd name="connsiteX14" fmla="*/ 6544826 w 6544826"/>
              <a:gd name="connsiteY14" fmla="*/ 646331 h 646331"/>
              <a:gd name="connsiteX15" fmla="*/ 6015290 w 6544826"/>
              <a:gd name="connsiteY15" fmla="*/ 646331 h 646331"/>
              <a:gd name="connsiteX16" fmla="*/ 5289409 w 6544826"/>
              <a:gd name="connsiteY16" fmla="*/ 646331 h 646331"/>
              <a:gd name="connsiteX17" fmla="*/ 4825322 w 6544826"/>
              <a:gd name="connsiteY17" fmla="*/ 646331 h 646331"/>
              <a:gd name="connsiteX18" fmla="*/ 4361234 w 6544826"/>
              <a:gd name="connsiteY18" fmla="*/ 646331 h 646331"/>
              <a:gd name="connsiteX19" fmla="*/ 3962595 w 6544826"/>
              <a:gd name="connsiteY19" fmla="*/ 646331 h 646331"/>
              <a:gd name="connsiteX20" fmla="*/ 3302162 w 6544826"/>
              <a:gd name="connsiteY20" fmla="*/ 646331 h 646331"/>
              <a:gd name="connsiteX21" fmla="*/ 2772626 w 6544826"/>
              <a:gd name="connsiteY21" fmla="*/ 646331 h 646331"/>
              <a:gd name="connsiteX22" fmla="*/ 2112194 w 6544826"/>
              <a:gd name="connsiteY22" fmla="*/ 646331 h 646331"/>
              <a:gd name="connsiteX23" fmla="*/ 1648106 w 6544826"/>
              <a:gd name="connsiteY23" fmla="*/ 646331 h 646331"/>
              <a:gd name="connsiteX24" fmla="*/ 1053122 w 6544826"/>
              <a:gd name="connsiteY24" fmla="*/ 646331 h 646331"/>
              <a:gd name="connsiteX25" fmla="*/ 0 w 6544826"/>
              <a:gd name="connsiteY25" fmla="*/ 646331 h 646331"/>
              <a:gd name="connsiteX26" fmla="*/ 0 w 6544826"/>
              <a:gd name="connsiteY26" fmla="*/ 329629 h 646331"/>
              <a:gd name="connsiteX27" fmla="*/ 0 w 6544826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44826" h="646331" fill="none" extrusionOk="0">
                <a:moveTo>
                  <a:pt x="0" y="0"/>
                </a:moveTo>
                <a:cubicBezTo>
                  <a:pt x="135655" y="-40487"/>
                  <a:pt x="310520" y="24342"/>
                  <a:pt x="398639" y="0"/>
                </a:cubicBezTo>
                <a:cubicBezTo>
                  <a:pt x="486758" y="-24342"/>
                  <a:pt x="706828" y="27911"/>
                  <a:pt x="862727" y="0"/>
                </a:cubicBezTo>
                <a:cubicBezTo>
                  <a:pt x="1018626" y="-27911"/>
                  <a:pt x="1224653" y="23335"/>
                  <a:pt x="1523160" y="0"/>
                </a:cubicBezTo>
                <a:cubicBezTo>
                  <a:pt x="1821667" y="-23335"/>
                  <a:pt x="1806589" y="26605"/>
                  <a:pt x="1921799" y="0"/>
                </a:cubicBezTo>
                <a:cubicBezTo>
                  <a:pt x="2037009" y="-26605"/>
                  <a:pt x="2344978" y="4429"/>
                  <a:pt x="2516783" y="0"/>
                </a:cubicBezTo>
                <a:cubicBezTo>
                  <a:pt x="2688588" y="-4429"/>
                  <a:pt x="2972063" y="79642"/>
                  <a:pt x="3242664" y="0"/>
                </a:cubicBezTo>
                <a:cubicBezTo>
                  <a:pt x="3513265" y="-79642"/>
                  <a:pt x="3699405" y="53578"/>
                  <a:pt x="3837648" y="0"/>
                </a:cubicBezTo>
                <a:cubicBezTo>
                  <a:pt x="3975891" y="-53578"/>
                  <a:pt x="4075636" y="13918"/>
                  <a:pt x="4301736" y="0"/>
                </a:cubicBezTo>
                <a:cubicBezTo>
                  <a:pt x="4527836" y="-13918"/>
                  <a:pt x="4600996" y="5006"/>
                  <a:pt x="4700375" y="0"/>
                </a:cubicBezTo>
                <a:cubicBezTo>
                  <a:pt x="4799754" y="-5006"/>
                  <a:pt x="5146021" y="36500"/>
                  <a:pt x="5360807" y="0"/>
                </a:cubicBezTo>
                <a:cubicBezTo>
                  <a:pt x="5575593" y="-36500"/>
                  <a:pt x="5643164" y="2835"/>
                  <a:pt x="5890343" y="0"/>
                </a:cubicBezTo>
                <a:cubicBezTo>
                  <a:pt x="6137522" y="-2835"/>
                  <a:pt x="6292285" y="32140"/>
                  <a:pt x="6544826" y="0"/>
                </a:cubicBezTo>
                <a:cubicBezTo>
                  <a:pt x="6571641" y="154084"/>
                  <a:pt x="6526781" y="239391"/>
                  <a:pt x="6544826" y="316702"/>
                </a:cubicBezTo>
                <a:cubicBezTo>
                  <a:pt x="6562871" y="394013"/>
                  <a:pt x="6507561" y="505034"/>
                  <a:pt x="6544826" y="646331"/>
                </a:cubicBezTo>
                <a:cubicBezTo>
                  <a:pt x="6386304" y="708959"/>
                  <a:pt x="6130675" y="590553"/>
                  <a:pt x="6015290" y="646331"/>
                </a:cubicBezTo>
                <a:cubicBezTo>
                  <a:pt x="5899905" y="702109"/>
                  <a:pt x="5618032" y="604249"/>
                  <a:pt x="5289409" y="646331"/>
                </a:cubicBezTo>
                <a:cubicBezTo>
                  <a:pt x="4960786" y="688413"/>
                  <a:pt x="5035680" y="600777"/>
                  <a:pt x="4825322" y="646331"/>
                </a:cubicBezTo>
                <a:cubicBezTo>
                  <a:pt x="4614964" y="691885"/>
                  <a:pt x="4581519" y="617253"/>
                  <a:pt x="4361234" y="646331"/>
                </a:cubicBezTo>
                <a:cubicBezTo>
                  <a:pt x="4140949" y="675409"/>
                  <a:pt x="4104119" y="609645"/>
                  <a:pt x="3962595" y="646331"/>
                </a:cubicBezTo>
                <a:cubicBezTo>
                  <a:pt x="3821071" y="683017"/>
                  <a:pt x="3588702" y="640771"/>
                  <a:pt x="3302162" y="646331"/>
                </a:cubicBezTo>
                <a:cubicBezTo>
                  <a:pt x="3015622" y="651891"/>
                  <a:pt x="2929550" y="598210"/>
                  <a:pt x="2772626" y="646331"/>
                </a:cubicBezTo>
                <a:cubicBezTo>
                  <a:pt x="2615702" y="694452"/>
                  <a:pt x="2319161" y="584115"/>
                  <a:pt x="2112194" y="646331"/>
                </a:cubicBezTo>
                <a:cubicBezTo>
                  <a:pt x="1905227" y="708547"/>
                  <a:pt x="1839307" y="620914"/>
                  <a:pt x="1648106" y="646331"/>
                </a:cubicBezTo>
                <a:cubicBezTo>
                  <a:pt x="1456905" y="671748"/>
                  <a:pt x="1238158" y="579641"/>
                  <a:pt x="1053122" y="646331"/>
                </a:cubicBezTo>
                <a:cubicBezTo>
                  <a:pt x="868086" y="713021"/>
                  <a:pt x="286148" y="605549"/>
                  <a:pt x="0" y="646331"/>
                </a:cubicBezTo>
                <a:cubicBezTo>
                  <a:pt x="-7280" y="569740"/>
                  <a:pt x="17059" y="418934"/>
                  <a:pt x="0" y="329629"/>
                </a:cubicBezTo>
                <a:cubicBezTo>
                  <a:pt x="-17059" y="240324"/>
                  <a:pt x="30525" y="124839"/>
                  <a:pt x="0" y="0"/>
                </a:cubicBezTo>
                <a:close/>
              </a:path>
              <a:path w="6544826" h="646331" stroke="0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/>
              <a:t>Une grande partie des contenus web peut être rendue accessible, simplement en s'assurant d'utiliser les </a:t>
            </a:r>
            <a:r>
              <a:rPr lang="fr-FR" b="1" dirty="0"/>
              <a:t>balises sémantiques </a:t>
            </a:r>
            <a:r>
              <a:rPr lang="fr-FR" dirty="0"/>
              <a:t>HTML appropriés. 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Une balise sémantique est une balise HTML qui apporte une indication sur le contenu d'une page web, elles sont très importante pour l’accessibilité.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L’utilisation d’images pour remplacer du texte, n’est pas recommandé. </a:t>
            </a:r>
          </a:p>
          <a:p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texte des images n’est pas prit en compte par les moteurs de recherche, d’autant plus s’il est pertinent,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876800"/>
            <a:ext cx="4148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Je recommande une taille de </a:t>
            </a:r>
            <a:r>
              <a:rPr lang="fr-FR" sz="1600" b="1" dirty="0"/>
              <a:t>16px</a:t>
            </a:r>
            <a:r>
              <a:rPr lang="fr-FR" sz="1600" dirty="0"/>
              <a:t> ou </a:t>
            </a:r>
            <a:r>
              <a:rPr lang="fr-FR" sz="1600" b="1" dirty="0"/>
              <a:t>1rem</a:t>
            </a:r>
            <a:r>
              <a:rPr lang="fr-FR" sz="1600" dirty="0"/>
              <a:t> au minimum. L’unité </a:t>
            </a:r>
            <a:r>
              <a:rPr lang="fr-FR" sz="1600" b="1" dirty="0"/>
              <a:t>rem</a:t>
            </a:r>
            <a:r>
              <a:rPr lang="fr-FR" sz="1600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3949002" y="3684897"/>
            <a:ext cx="1073374" cy="19070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459CA63-BBFB-4C3D-A8AB-352B45713298}"/>
              </a:ext>
            </a:extLst>
          </p:cNvPr>
          <p:cNvSpPr txBox="1"/>
          <p:nvPr/>
        </p:nvSpPr>
        <p:spPr>
          <a:xfrm>
            <a:off x="157815" y="3715042"/>
            <a:ext cx="414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j’ai remplacé les 3 icons par des images, j’ai ainsi supprimer le fichier </a:t>
            </a:r>
            <a:r>
              <a:rPr lang="fr-FR" sz="1600" b="1" dirty="0"/>
              <a:t>et-line.css</a:t>
            </a:r>
            <a:r>
              <a:rPr lang="fr-FR" sz="1600" dirty="0"/>
              <a:t>. Ces images au format </a:t>
            </a:r>
            <a:r>
              <a:rPr lang="fr-FR" sz="1600" b="1" dirty="0"/>
              <a:t>webp</a:t>
            </a:r>
            <a:r>
              <a:rPr lang="fr-FR" sz="1600" dirty="0"/>
              <a:t> ne pèsent que 1ko,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01298B2-89C2-42CD-BE24-8B24314508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089379" y="2502040"/>
            <a:ext cx="1094745" cy="16596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lourd, tel que </a:t>
            </a:r>
            <a:r>
              <a:rPr lang="fr-FR" b="1" dirty="0"/>
              <a:t>BMP</a:t>
            </a:r>
            <a:r>
              <a:rPr lang="fr-FR" dirty="0"/>
              <a:t>, les différences de poids sont flagrantes.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fichiers, dont 2 </a:t>
            </a:r>
            <a:r>
              <a:rPr lang="fr-FR" sz="1600" b="1" dirty="0"/>
              <a:t>BMP</a:t>
            </a:r>
            <a:r>
              <a:rPr lang="fr-FR" sz="1600" dirty="0"/>
              <a:t>, nous observons un nette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inférieurs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fonds d’écran ont également leurs versions mobiles.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savoir-faire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bas, il y a de l’orange/orange.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582515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916968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 des ressources, images, javascript, css,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adaptées aux versions desktop et mobiles sont idéales.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752</Words>
  <Application>Microsoft Office PowerPoint</Application>
  <PresentationFormat>Grand écran</PresentationFormat>
  <Paragraphs>77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99</cp:revision>
  <dcterms:created xsi:type="dcterms:W3CDTF">2022-11-24T16:09:20Z</dcterms:created>
  <dcterms:modified xsi:type="dcterms:W3CDTF">2022-12-05T19:29:11Z</dcterms:modified>
</cp:coreProperties>
</file>